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348" r:id="rId3"/>
    <p:sldId id="356" r:id="rId4"/>
    <p:sldId id="296" r:id="rId5"/>
    <p:sldId id="294" r:id="rId6"/>
    <p:sldId id="339" r:id="rId7"/>
    <p:sldId id="341" r:id="rId8"/>
    <p:sldId id="342" r:id="rId9"/>
    <p:sldId id="343" r:id="rId10"/>
    <p:sldId id="347" r:id="rId11"/>
    <p:sldId id="337" r:id="rId12"/>
    <p:sldId id="358" r:id="rId13"/>
    <p:sldId id="332" r:id="rId14"/>
    <p:sldId id="295" r:id="rId15"/>
    <p:sldId id="288" r:id="rId16"/>
    <p:sldId id="273" r:id="rId17"/>
    <p:sldId id="322" r:id="rId18"/>
    <p:sldId id="346" r:id="rId19"/>
    <p:sldId id="261" r:id="rId20"/>
    <p:sldId id="344" r:id="rId21"/>
    <p:sldId id="351" r:id="rId22"/>
    <p:sldId id="352" r:id="rId23"/>
    <p:sldId id="324" r:id="rId24"/>
    <p:sldId id="354" r:id="rId25"/>
    <p:sldId id="355" r:id="rId26"/>
    <p:sldId id="353" r:id="rId27"/>
    <p:sldId id="350" r:id="rId28"/>
    <p:sldId id="357" r:id="rId29"/>
    <p:sldId id="321" r:id="rId30"/>
    <p:sldId id="289" r:id="rId31"/>
    <p:sldId id="302" r:id="rId32"/>
    <p:sldId id="297" r:id="rId33"/>
    <p:sldId id="293" r:id="rId34"/>
    <p:sldId id="31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ambria Math" panose="02040503050406030204" pitchFamily="18" charset="0"/>
      <p:regular r:id="rId43"/>
    </p:embeddedFont>
    <p:embeddedFont>
      <p:font typeface="Fira Code" panose="020B0809050000020004" pitchFamily="49" charset="0"/>
      <p:regular r:id="rId44"/>
      <p:bold r:id="rId45"/>
    </p:embeddedFont>
    <p:embeddedFont>
      <p:font typeface="Fira Sans" panose="020B0503050000020004" pitchFamily="34" charset="0"/>
      <p:regular r:id="rId46"/>
      <p:bold r:id="rId47"/>
      <p:italic r:id="rId48"/>
      <p:boldItalic r:id="rId49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1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1:40:29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24575,'1527'0'0,"-1494"1"11,-1 2 0,43 10 0,-15-2-1409,-27-7-5428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999 0 24575,'0'15'0,"0"19"0,0 27 0,-14 31 0,-13 31 0,-17 31 0,-7-4-1896,-11 10 1896,-16 22 0,-18 17 0,1-18 0,1-25 0,3-31 0,1-23 0,9-21 371,11-32-371,9-46 0,16-24-6666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1786 1 24575,'-30'22'0,"-38"7"0,-53-1 0,-43 2 0,-15-4-2565,-7 8 2565,-16 6 0,-3-4 0,25-8 0,22-9 0,31-7 0,28-7 818,32-3-7262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2452 544 24575,'-491'0'0,"416"-1"-133,-128-16-1,-199-75-1277,6-31 1488,237 72-77,-253-88 0,181 50-915,148 58-4760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1:40:2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24575,'1'6'0,"0"-1"0,0 1 0,0 0 0,1-1 0,-1 1 0,1-1 0,1 0 0,-1 0 0,1 0 0,5 8 0,38 47 0,-33-44 0,52 57 0,100 88 0,-130-129 0,-32-30 0,-1 1 0,1-1 0,-1 0 0,0 1 0,0-1 0,0 1 0,0 0 0,0 0 0,0-1 0,-1 1 0,1 0 0,-1 1 0,0-1 0,0 0 0,0 0 0,0 0 0,-1 1 0,1-1 0,-1 0 0,0 5 0,-1-4 0,0 0 0,-1 0 0,1 0 0,-1 0 0,0-1 0,1 1 0,-2-1 0,1 1 0,0-1 0,-1 0 0,0 0 0,1 0 0,-1 0 0,0 0 0,-1-1 0,-3 3 0,-42 28 0,-102 50 0,10-7 0,-25 42-1365,126-85-5461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24575,'0'22'0,"0"30"0,0 35 0,0 33 0,8 25 0,9 10-1233,2 1 1233,13 3 0,1-2 0,1-7 0,-3-21 302,-2-25-302,-4-31-7260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24575,'0'7'0,"-7"32"0,-3 18 0,0 34 0,3 33 0,2 24 0,1 2-1651,2 4 1651,2-1 0,0 10 0,0-7 0,0-24 0,1-34-6540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 24575,'0'7'0,"-15"40"0,-5 34 0,-21 113 0,-11 47 0,4-11 0,9-37-1685,4-36 1685,1-38 0,-1-32 408,-2-23-408,5-22-6914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1 523 24575,'0'-8'0,"22"-16"0,45-13 0,54-13 0,52-7 0,33-1-2729,40-4 2729,38 7-3022,22 6 3022,-26 4 0,5 2 0,-45 9-2440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24575,'-8'7'0,"13"18"0,13 4 0,25 12 0,28 7 0,31-6 0,20 14 0,27 3-1039,17 7 1039,-4 0 0,-9-5 0,-29-12-7152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24575,'0'22'0,"0"15"0,0 8 0,0 12 0,15 10 0,19 24 0,12 18 0,5 13 0,16 23 0,12 16-1370,-1 10 1370,-6-17 0,0-19 0,2-18-543,-11-29-5735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24575,'0'15'0,"0"12"0,0 9 0,0 28 0,0 17 0,0 11 0,0 26 0,0 15 0,0 7 0,0-6 0,0-10 0,0-19 0,-8-21 0,-2-23-8191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790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06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Imagine you’re a researcher. Maybe a social scientist with a great idea about how our physical environment influences our spending patterns.</a:t>
            </a:r>
          </a:p>
          <a:p>
            <a:endParaRPr lang="en-US" dirty="0"/>
          </a:p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Idea by Icon Master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="https://thenounproject.com/browse/icons/term/idea/" target="_blank" title="Idea Icons"&gt;Noun Project&lt;/a&gt;</a:t>
            </a:r>
          </a:p>
          <a:p>
            <a:r>
              <a:rPr lang="en-US" dirty="0"/>
              <a:t>house tree by LUTFI GANI AL ACHMAD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="https://thenounproject.com/browse/icons/term/house-tree/" target="_blank" title="house tree Icons"&gt;Noun Project&lt;/a&gt;</a:t>
            </a:r>
          </a:p>
          <a:p>
            <a:r>
              <a:rPr lang="en-US" dirty="0"/>
              <a:t>Euro by Larea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="https://thenounproject.com/browse/icons/term/euro/" target="_blank" title="Euro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374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ask a large group of people a few questions and you record it in a data file.</a:t>
            </a:r>
          </a:p>
          <a:p>
            <a:endParaRPr lang="en-US" dirty="0"/>
          </a:p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Idea by Icon Master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="https://thenounproject.com/browse/icons/term/idea/" target="_blank" title="Idea Icons"&gt;Noun Project&lt;/a&gt;</a:t>
            </a:r>
          </a:p>
          <a:p>
            <a:r>
              <a:rPr lang="en-US" dirty="0"/>
              <a:t>house tree by LUTFI GANI AL ACHMAD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="https://thenounproject.com/browse/icons/term/house-tree/" target="_blank" title="house tree Icons"&gt;Noun Project&lt;/a&gt;</a:t>
            </a:r>
          </a:p>
          <a:p>
            <a:r>
              <a:rPr lang="en-US" dirty="0"/>
              <a:t>Euro by Larea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="https://thenounproject.com/browse/icons/term/euro/" target="_blank" title="Euro Icons"&gt;Noun Project&lt;/a&gt;</a:t>
            </a:r>
          </a:p>
          <a:p>
            <a:r>
              <a:rPr lang="en-US" dirty="0"/>
              <a:t>people by Alice Design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="https://thenounproject.com/browse/icons/term/people/" target="_blank" title="people Icons"&gt;Noun Project&lt;/a&gt;</a:t>
            </a:r>
          </a:p>
          <a:p>
            <a:r>
              <a:rPr lang="en-US" dirty="0"/>
              <a:t>Table by Alex </a:t>
            </a:r>
            <a:r>
              <a:rPr lang="en-US" dirty="0" err="1"/>
              <a:t>Burte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="https://thenounproject.com/browse/icons/term/table/" target="_blank" title="Table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015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you take your data file and write this awesome complicated script that processes it and produces an answer to your question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Hacking by Alfredo @ IconsAlfredo.us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="https://thenounproject.com/browse/icons/term/hacking/" target="_blank" title="Hacking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845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Paper by Egi Maulana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="https://thenounproject.com/browse/icons/term/paper/" target="_blank" title="Paper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358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Question by </a:t>
            </a:r>
            <a:r>
              <a:rPr lang="en-US" dirty="0" err="1"/>
              <a:t>Anggara</a:t>
            </a:r>
            <a:r>
              <a:rPr lang="en-US" dirty="0"/>
              <a:t> Putra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="https://thenounproject.com/browse/icons/term/question/" target="_blank" title="Question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66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13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hyperlink" Target="https://tidyr.tidyverse.org/articles/tidy-data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dissei-soda.n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pop.org.uk/" TargetMode="External"/><Relationship Id="rId2" Type="http://schemas.openxmlformats.org/officeDocument/2006/relationships/hyperlink" Target="https://github.com/sodascience/metasyn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taResponsibly/DataSynthesizer" TargetMode="External"/><Relationship Id="rId5" Type="http://schemas.openxmlformats.org/officeDocument/2006/relationships/hyperlink" Target="https://sdv.dev/" TargetMode="External"/><Relationship Id="rId4" Type="http://schemas.openxmlformats.org/officeDocument/2006/relationships/hyperlink" Target="https://amices.org/mic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pop.org.uk/" TargetMode="External"/><Relationship Id="rId2" Type="http://schemas.openxmlformats.org/officeDocument/2006/relationships/hyperlink" Target="https://github.com/sodascience/metasyn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taResponsibly/DataSynthesizer" TargetMode="External"/><Relationship Id="rId5" Type="http://schemas.openxmlformats.org/officeDocument/2006/relationships/hyperlink" Target="https://sdv.dev/" TargetMode="External"/><Relationship Id="rId4" Type="http://schemas.openxmlformats.org/officeDocument/2006/relationships/hyperlink" Target="https://amices.org/mic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customXml" Target="../ink/ink1.xml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15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customXml" Target="../ink/ink5.xml"/><Relationship Id="rId24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20.png"/><Relationship Id="rId19" Type="http://schemas.openxmlformats.org/officeDocument/2006/relationships/customXml" Target="../ink/ink9.xml"/><Relationship Id="rId4" Type="http://schemas.openxmlformats.org/officeDocument/2006/relationships/image" Target="../media/image16.svg"/><Relationship Id="rId9" Type="http://schemas.openxmlformats.org/officeDocument/2006/relationships/customXml" Target="../ink/ink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openxmlformats.org/officeDocument/2006/relationships/image" Target="../media/image16.svg"/><Relationship Id="rId4" Type="http://schemas.openxmlformats.org/officeDocument/2006/relationships/image" Target="../media/image31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7C892359-A7A2-4264-BDFA-3986CF9D9164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Fake it ‘till you make it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0677098-9580-4C45-AD27-B45B3579F948}"/>
              </a:ext>
            </a:extLst>
          </p:cNvPr>
          <p:cNvSpPr txBox="1"/>
          <p:nvPr/>
        </p:nvSpPr>
        <p:spPr>
          <a:xfrm>
            <a:off x="1258425" y="3339796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Thom Volker</a:t>
            </a:r>
            <a:endParaRPr lang="en-GB" sz="280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98F308-B6C2-4E70-88DB-D84D92E6E52E}"/>
              </a:ext>
            </a:extLst>
          </p:cNvPr>
          <p:cNvSpPr txBox="1"/>
          <p:nvPr/>
        </p:nvSpPr>
        <p:spPr>
          <a:xfrm>
            <a:off x="1258429" y="2539666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Generating synthetic data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D0AE-1C9E-AFED-7464-6DFC6EE011DE}"/>
              </a:ext>
            </a:extLst>
          </p:cNvPr>
          <p:cNvSpPr txBox="1"/>
          <p:nvPr/>
        </p:nvSpPr>
        <p:spPr>
          <a:xfrm>
            <a:off x="1258425" y="5524921"/>
            <a:ext cx="71862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Utrecht University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i="1" dirty="0">
                <a:solidFill>
                  <a:srgbClr val="7F7F7F"/>
                </a:solidFill>
                <a:latin typeface="Fira Sans" pitchFamily="34"/>
              </a:rPr>
              <a:t>ODISSEI Social Data Science team</a:t>
            </a:r>
            <a:endParaRPr lang="en-GB" sz="24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FAFB9-4990-17BE-F983-AB7B2DDD44D0}"/>
              </a:ext>
            </a:extLst>
          </p:cNvPr>
          <p:cNvSpPr txBox="1"/>
          <p:nvPr/>
        </p:nvSpPr>
        <p:spPr>
          <a:xfrm>
            <a:off x="2139461" y="3145637"/>
            <a:ext cx="7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my_data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read_csv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("super_private_data_file.csv")</a:t>
            </a:r>
            <a:endParaRPr lang="en-NL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42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765909"/>
            <a:ext cx="10515600" cy="5726962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Open data not allowed, options: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Data just not available, good luck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“Data available upon reasonable request”</a:t>
            </a:r>
            <a:endParaRPr lang="en-GB" dirty="0">
              <a:solidFill>
                <a:srgbClr val="404040"/>
              </a:solidFill>
              <a:latin typeface="Fira Sans" pitchFamily="34"/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Data is part of a large project with data access procedures</a:t>
            </a:r>
          </a:p>
          <a:p>
            <a:pPr lvl="0">
              <a:lnSpc>
                <a:spcPct val="100000"/>
              </a:lnSpc>
            </a:pPr>
            <a:endParaRPr lang="en-GB" i="1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i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I just want to check out the script to learn from the cool analysis!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Solution: publish open synthetic data with your open materials</a:t>
            </a: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8446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will we do in this tutorial?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Lecture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primer on synthetic data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Practical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Creating synthetic data in R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Lecture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Privacy &amp; utility for synthetic data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Practical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Assessing utility &amp; disclosure control in R</a:t>
            </a:r>
          </a:p>
        </p:txBody>
      </p:sp>
    </p:spTree>
    <p:extLst>
      <p:ext uri="{BB962C8B-B14F-4D97-AF65-F5344CB8AC3E}">
        <p14:creationId xmlns:p14="http://schemas.microsoft.com/office/powerpoint/2010/main" val="257062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 primer on synthetic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1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D962-A0EC-4479-A034-CA09FDA258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Preface: tidy data</a:t>
            </a:r>
            <a:endParaRPr lang="en-GB" sz="18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EF0A1-B29F-45E8-B784-68ADF2071EB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this session, assume </a:t>
                </a:r>
                <a:r>
                  <a:rPr lang="en-GB" b="1" dirty="0">
                    <a:solidFill>
                      <a:srgbClr val="006388"/>
                    </a:solidFill>
                    <a:latin typeface="Fira Sans" pitchFamily="34"/>
                  </a:rPr>
                  <a:t>tidy data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Rectangular data </a:t>
                </a:r>
                <a14:m>
                  <m:oMath xmlns:m="http://schemas.openxmlformats.org/officeDocument/2006/math">
                    <m:r>
                      <a:rPr lang="en-NL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column is a variable.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row is an observation.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cell is a single value.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  <a:hlinkClick r:id="rId2"/>
                  </a:rPr>
                  <a:t>https://tidyr.tidyverse.org/articles/tidy-data.html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EF0A1-B29F-45E8-B784-68ADF2071EB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217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466041-8AC0-41BD-BF5C-0BE870CAB19A}"/>
              </a:ext>
            </a:extLst>
          </p:cNvPr>
          <p:cNvGraphicFramePr>
            <a:graphicFrameLocks noGrp="1"/>
          </p:cNvGraphicFramePr>
          <p:nvPr/>
        </p:nvGraphicFramePr>
        <p:xfrm>
          <a:off x="7624120" y="1902939"/>
          <a:ext cx="3993960" cy="296166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98792">
                  <a:extLst>
                    <a:ext uri="{9D8B030D-6E8A-4147-A177-3AD203B41FA5}">
                      <a16:colId xmlns:a16="http://schemas.microsoft.com/office/drawing/2014/main" val="2199869957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857425999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2252745301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2463746283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1931407728"/>
                    </a:ext>
                  </a:extLst>
                </a:gridCol>
              </a:tblGrid>
              <a:tr h="349099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84585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051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4441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3563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45208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499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7473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112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08B4-831D-41D8-98C9-5C06C7F415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data (EJ’s definition)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CC6-FD9B-4957-9C34-887264D7E0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Synthetic data is generated from a model</a:t>
            </a:r>
            <a:endParaRPr lang="en-GB" sz="2400" i="1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As opposed to real, natural, collected data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2400" b="1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fake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generated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simulated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digital twin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public use file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2400" dirty="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0948-F5BE-45FA-8C14-5D049C65D4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  <a:ea typeface="Fira Code" pitchFamily="49"/>
              </a:rPr>
              <a:t>To create synthetic data, you need a </a:t>
            </a: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model for data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Has parameters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can fit / estimate / learn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based on real data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Examples: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normal distribution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histogram with bins and proportions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generative adversarial network with a million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08B4-831D-41D8-98C9-5C06C7F415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CC6-FD9B-4957-9C34-887264D7E0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b="1" dirty="0">
                <a:solidFill>
                  <a:srgbClr val="FFFFFF"/>
                </a:solidFill>
                <a:latin typeface="Fira Sans" pitchFamily="34"/>
              </a:rPr>
              <a:t>In R code:</a:t>
            </a:r>
            <a:endParaRPr lang="en-GB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BFBFBF"/>
                </a:solidFill>
                <a:latin typeface="Fira Code" pitchFamily="49"/>
                <a:ea typeface="Fira Code" pitchFamily="49"/>
              </a:rPr>
              <a:t># parameters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mu &lt;- 1.0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sigma &lt;- 1.5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BFBFBF"/>
                </a:solidFill>
                <a:latin typeface="Fira Code" pitchFamily="49"/>
                <a:ea typeface="Fira Code" pitchFamily="49"/>
              </a:rPr>
              <a:t># generate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x_sim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&lt;- </a:t>
            </a: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rnorm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(100, mean = mu, </a:t>
            </a: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sd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sigma)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FFFFFF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9585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DFA528BE-5CD3-4380-8415-81E22874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1" y="843936"/>
            <a:ext cx="7905033" cy="51701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703811"/>
            <a:ext cx="10515600" cy="578905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Assistant professor in Human Data Science group at Utrecht University’s department of Methodology &amp; Statistics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Team leader of ODISSEI Social Data Science team </a:t>
            </a:r>
            <a:br>
              <a:rPr lang="en-GB" dirty="0">
                <a:solidFill>
                  <a:srgbClr val="404040"/>
                </a:solidFill>
                <a:latin typeface="Fira Sans" pitchFamily="34"/>
              </a:rPr>
            </a:b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https://odissei-soda.nl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Thom Volker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PhD student at Utrecht University dept. Methodology &amp; Statistics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404040"/>
                </a:solidFill>
                <a:latin typeface="Fira Sans" pitchFamily="34"/>
              </a:rPr>
              <a:t>Advancing privacy-aware synthetization of sensitive microdata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4031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Today we will fit two types of generative models: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Parametric: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Assume that variables (conditionally) follow a certain distributions (e.g., Bernoulli, Normal, Exponential, …)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Non-parametric: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 not assume certain distributions, use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machine learning®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method</a:t>
            </a:r>
            <a:endParaRPr lang="en-GB" b="1" dirty="0">
              <a:solidFill>
                <a:srgbClr val="006388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infinitely many more generative models. This is an active field of research</a:t>
            </a:r>
          </a:p>
        </p:txBody>
      </p:sp>
    </p:spTree>
    <p:extLst>
      <p:ext uri="{BB962C8B-B14F-4D97-AF65-F5344CB8AC3E}">
        <p14:creationId xmlns:p14="http://schemas.microsoft.com/office/powerpoint/2010/main" val="261489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Software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many ways creating generative models &amp; synthetic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Manually creating a csv file </a:t>
            </a:r>
            <a:r>
              <a:rPr lang="en-GB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https://github.com/sodascience/metasynth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Synthpop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https://synthpop.org.uk/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MICE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4"/>
              </a:rPr>
              <a:t>https://amices.org/mice/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Synthetic Data Vault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5"/>
              </a:rPr>
              <a:t>https://sdv.dev/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6"/>
              </a:rPr>
              <a:t>https://github.com/DataResponsibly/DataSynthesizer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2233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Software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many ways creating generative models &amp; synthetic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Manually creating a csv file </a:t>
            </a:r>
            <a:r>
              <a:rPr lang="en-GB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https://github.com/sodascience/metasynth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Synthpop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https://synthpop.org.uk/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MICE (</a:t>
            </a:r>
            <a:r>
              <a:rPr lang="en-GB" b="1" dirty="0">
                <a:solidFill>
                  <a:srgbClr val="404040"/>
                </a:solidFill>
                <a:latin typeface="Fira Sans" pitchFamily="34"/>
                <a:hlinkClick r:id="rId4"/>
              </a:rPr>
              <a:t>https://amices.org/mice/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Synthetic Data Vault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5"/>
              </a:rPr>
              <a:t>https://sdv.dev/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6"/>
              </a:rPr>
              <a:t>https://github.com/DataResponsibly/DataSynthesizer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811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MICE generative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MICE generative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MICE: Multiple Imputation by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Chained Equations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Trick to create multivariate generative model through univariate prediction models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Focus on making good univariate predictions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28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MICE generative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961182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prediction methods available in MICE, we will use two types: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Parametric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Linear &amp; Logistic regression</a:t>
            </a: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Nonparametric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Classification and regression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020BE-0B5E-0B61-F578-96F13E63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7" y="1690688"/>
            <a:ext cx="3787807" cy="48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Let’s get started!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0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56EE-20D6-6832-9122-63206645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Icons from the noun project</a:t>
            </a:r>
            <a:endParaRPr lang="en-NL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9EF5-78AB-5009-74E0-D00C15BD0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Idea by Icon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house tree by LUTFI GANI AL ACHMAD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Euro by Larea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people by Alice Design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Table by Alex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Burte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Hacking by Alfredo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Paper by Egi Maulana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2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Question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Anggara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Putra </a:t>
            </a:r>
          </a:p>
          <a:p>
            <a:pPr marL="0" indent="0">
              <a:buNone/>
            </a:pPr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https://thenounproject.com/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endParaRPr lang="en-NL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9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40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554" y="2766215"/>
            <a:ext cx="11730898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thomvolker.github.io/</a:t>
            </a: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OSWS_Synthetic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25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Imagine..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E38E99-1E4F-62DE-2876-21716154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720" r="23720" b="20290"/>
          <a:stretch/>
        </p:blipFill>
        <p:spPr>
          <a:xfrm>
            <a:off x="2538428" y="2601013"/>
            <a:ext cx="1110871" cy="16846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2477FF-5272-8050-8B7B-3BC093A69F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6570"/>
          <a:stretch/>
        </p:blipFill>
        <p:spPr>
          <a:xfrm>
            <a:off x="3384041" y="1834046"/>
            <a:ext cx="1425739" cy="1046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3C88B-AFE5-B07F-D775-A2D6F61115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5741"/>
          <a:stretch/>
        </p:blipFill>
        <p:spPr>
          <a:xfrm>
            <a:off x="5951110" y="2880966"/>
            <a:ext cx="2222501" cy="16504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64E3C9D-FBDD-B26F-1BCD-614700FA1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3500" y="3319470"/>
            <a:ext cx="1308100" cy="1308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9EF03F7-69F8-9B58-ED37-13788CBEC234}"/>
              </a:ext>
            </a:extLst>
          </p:cNvPr>
          <p:cNvGrpSpPr/>
          <p:nvPr/>
        </p:nvGrpSpPr>
        <p:grpSpPr>
          <a:xfrm>
            <a:off x="8173611" y="3706172"/>
            <a:ext cx="633960" cy="315720"/>
            <a:chOff x="5841850" y="3682780"/>
            <a:chExt cx="6339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8853AB-FEBD-24B5-4620-D2E1F4D40341}"/>
                    </a:ext>
                  </a:extLst>
                </p14:cNvPr>
                <p14:cNvContentPartPr/>
                <p14:nvPr/>
              </p14:nvContentPartPr>
              <p14:xfrm>
                <a:off x="5841850" y="3835060"/>
                <a:ext cx="633960" cy="1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8853AB-FEBD-24B5-4620-D2E1F4D403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23850" y="3816515"/>
                  <a:ext cx="66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C70898-CEF3-10B7-B2A1-57142D655B21}"/>
                    </a:ext>
                  </a:extLst>
                </p14:cNvPr>
                <p14:cNvContentPartPr/>
                <p14:nvPr/>
              </p14:nvContentPartPr>
              <p14:xfrm>
                <a:off x="6249370" y="3682780"/>
                <a:ext cx="212400" cy="31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C70898-CEF3-10B7-B2A1-57142D655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1370" y="3664780"/>
                  <a:ext cx="248040" cy="351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F03FD2C4-F134-DD8D-6BCF-DEE9DB59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6945"/>
          <a:stretch/>
        </p:blipFill>
        <p:spPr>
          <a:xfrm>
            <a:off x="6019800" y="1667608"/>
            <a:ext cx="2144319" cy="17809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B5A55DA-6620-2C62-43BC-E7EEDEFBC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7408"/>
          <a:stretch/>
        </p:blipFill>
        <p:spPr>
          <a:xfrm>
            <a:off x="3311093" y="1394558"/>
            <a:ext cx="2708707" cy="169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A135B-B88D-F0FE-6C45-6444CC29933A}"/>
              </a:ext>
            </a:extLst>
          </p:cNvPr>
          <p:cNvSpPr txBox="1"/>
          <p:nvPr/>
        </p:nvSpPr>
        <p:spPr>
          <a:xfrm>
            <a:off x="3048000" y="377682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Where do you live?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long have you lived there?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What do you earn?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much do you spend on gifts for your friends?</a:t>
            </a:r>
          </a:p>
        </p:txBody>
      </p:sp>
    </p:spTree>
    <p:extLst>
      <p:ext uri="{BB962C8B-B14F-4D97-AF65-F5344CB8AC3E}">
        <p14:creationId xmlns:p14="http://schemas.microsoft.com/office/powerpoint/2010/main" val="413506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5DEB24A-E16D-AEC2-6494-1518F644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3333" b="21481"/>
          <a:stretch/>
        </p:blipFill>
        <p:spPr>
          <a:xfrm>
            <a:off x="6096000" y="2705100"/>
            <a:ext cx="2203249" cy="1803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C93D06-38D1-AE28-6FD1-E48CF8585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20" r="23720" b="20290"/>
          <a:stretch/>
        </p:blipFill>
        <p:spPr>
          <a:xfrm>
            <a:off x="4426329" y="3081957"/>
            <a:ext cx="1110871" cy="16846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A9855-9E8C-3C39-CF2F-CE10A13FBD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945"/>
          <a:stretch/>
        </p:blipFill>
        <p:spPr>
          <a:xfrm>
            <a:off x="4979249" y="1511300"/>
            <a:ext cx="1269151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5DEB24A-E16D-AEC2-6494-1518F644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910" t="10988" r="28169" b="52298"/>
          <a:stretch/>
        </p:blipFill>
        <p:spPr>
          <a:xfrm>
            <a:off x="6095999" y="3231411"/>
            <a:ext cx="945661" cy="8088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2C0BDB-55AA-77BF-0D85-EB38EA996E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9316"/>
          <a:stretch/>
        </p:blipFill>
        <p:spPr>
          <a:xfrm>
            <a:off x="4481570" y="3411165"/>
            <a:ext cx="1959708" cy="1581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18B244-0F00-AE57-AC2C-F77537C90D88}"/>
                  </a:ext>
                </a:extLst>
              </p14:cNvPr>
              <p14:cNvContentPartPr/>
              <p14:nvPr/>
            </p14:nvContentPartPr>
            <p14:xfrm>
              <a:off x="4948495" y="2465368"/>
              <a:ext cx="82440" cy="54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18B244-0F00-AE57-AC2C-F77537C90D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9495" y="2456368"/>
                <a:ext cx="10008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C5B6FE-BD92-C19A-ACF0-CEA1D4E82FDC}"/>
                  </a:ext>
                </a:extLst>
              </p14:cNvPr>
              <p14:cNvContentPartPr/>
              <p14:nvPr/>
            </p14:nvContentPartPr>
            <p14:xfrm>
              <a:off x="5885575" y="2293288"/>
              <a:ext cx="16560" cy="53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C5B6FE-BD92-C19A-ACF0-CEA1D4E82F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6935" y="2284648"/>
                <a:ext cx="342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F7DF88-1662-F2BA-79A9-3A125218DF72}"/>
                  </a:ext>
                </a:extLst>
              </p14:cNvPr>
              <p14:cNvContentPartPr/>
              <p14:nvPr/>
            </p14:nvContentPartPr>
            <p14:xfrm>
              <a:off x="6934615" y="2230648"/>
              <a:ext cx="140040" cy="52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F7DF88-1662-F2BA-79A9-3A125218DF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5975" y="2222008"/>
                <a:ext cx="1576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CD8FB7-6B3C-7DE6-6668-4DA6B0664357}"/>
                  </a:ext>
                </a:extLst>
              </p14:cNvPr>
              <p14:cNvContentPartPr/>
              <p14:nvPr/>
            </p14:nvContentPartPr>
            <p14:xfrm>
              <a:off x="7511695" y="3043168"/>
              <a:ext cx="803160" cy="18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CD8FB7-6B3C-7DE6-6668-4DA6B06643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03055" y="3034528"/>
                <a:ext cx="820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D9EE65-2E2B-69A1-5008-D7E8244C2104}"/>
                  </a:ext>
                </a:extLst>
              </p14:cNvPr>
              <p14:cNvContentPartPr/>
              <p14:nvPr/>
            </p14:nvContentPartPr>
            <p14:xfrm>
              <a:off x="7603135" y="3918688"/>
              <a:ext cx="401400" cy="19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D9EE65-2E2B-69A1-5008-D7E8244C21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94135" y="3910048"/>
                <a:ext cx="419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9F4502-0A96-E709-EC55-ADE5F2748E55}"/>
                  </a:ext>
                </a:extLst>
              </p14:cNvPr>
              <p14:cNvContentPartPr/>
              <p14:nvPr/>
            </p14:nvContentPartPr>
            <p14:xfrm>
              <a:off x="6839935" y="4575328"/>
              <a:ext cx="234360" cy="54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9F4502-0A96-E709-EC55-ADE5F2748E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30935" y="4566688"/>
                <a:ext cx="25200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74F2AA-060A-3C3D-01A0-C64F0DFAED37}"/>
                  </a:ext>
                </a:extLst>
              </p14:cNvPr>
              <p14:cNvContentPartPr/>
              <p14:nvPr/>
            </p14:nvContentPartPr>
            <p14:xfrm>
              <a:off x="6161695" y="5216488"/>
              <a:ext cx="6480" cy="43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74F2AA-060A-3C3D-01A0-C64F0DFAED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52695" y="5207488"/>
                <a:ext cx="24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1BEAD6-6843-B0B6-F277-0F1A8CB3C30D}"/>
                  </a:ext>
                </a:extLst>
              </p14:cNvPr>
              <p14:cNvContentPartPr/>
              <p14:nvPr/>
            </p14:nvContentPartPr>
            <p14:xfrm>
              <a:off x="4620175" y="5169688"/>
              <a:ext cx="360000" cy="672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1BEAD6-6843-B0B6-F277-0F1A8CB3C3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11175" y="5160688"/>
                <a:ext cx="3776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C3CDD8-E732-07B0-8EAC-F17BA6566B9F}"/>
                  </a:ext>
                </a:extLst>
              </p14:cNvPr>
              <p14:cNvContentPartPr/>
              <p14:nvPr/>
            </p14:nvContentPartPr>
            <p14:xfrm>
              <a:off x="3727375" y="4450408"/>
              <a:ext cx="643320" cy="112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C3CDD8-E732-07B0-8EAC-F17BA6566B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18375" y="4441768"/>
                <a:ext cx="66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56B7A8-32DF-01FA-E77D-DD9460402EB6}"/>
                  </a:ext>
                </a:extLst>
              </p14:cNvPr>
              <p14:cNvContentPartPr/>
              <p14:nvPr/>
            </p14:nvContentPartPr>
            <p14:xfrm>
              <a:off x="3690655" y="3504688"/>
              <a:ext cx="883080" cy="19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56B7A8-32DF-01FA-E77D-DD9460402E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81655" y="3496048"/>
                <a:ext cx="900720" cy="213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014169D-F350-AFB1-19A2-782BDA2B52FA}"/>
              </a:ext>
            </a:extLst>
          </p:cNvPr>
          <p:cNvSpPr txBox="1"/>
          <p:nvPr/>
        </p:nvSpPr>
        <p:spPr>
          <a:xfrm>
            <a:off x="2662582" y="919799"/>
            <a:ext cx="686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800" i="1" dirty="0">
                <a:solidFill>
                  <a:srgbClr val="404040"/>
                </a:solidFill>
                <a:latin typeface="Fira Sans" pitchFamily="34"/>
              </a:rPr>
              <a:t>“More generous gifting behaviour in </a:t>
            </a:r>
          </a:p>
          <a:p>
            <a:pPr lvl="0">
              <a:lnSpc>
                <a:spcPct val="100000"/>
              </a:lnSpc>
            </a:pPr>
            <a:r>
              <a:rPr lang="en-GB" sz="2800" i="1" dirty="0">
                <a:solidFill>
                  <a:srgbClr val="404040"/>
                </a:solidFill>
                <a:latin typeface="Fira Sans" pitchFamily="34"/>
              </a:rPr>
              <a:t> greener neighbourhoods”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717710-DC46-A1DB-232F-135EFAA320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29" y="4268401"/>
            <a:ext cx="680840" cy="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F50F7-38F3-1953-583D-B6B54E75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5870"/>
          <a:stretch/>
        </p:blipFill>
        <p:spPr>
          <a:xfrm>
            <a:off x="5431138" y="2704123"/>
            <a:ext cx="2173783" cy="1828800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163AA25-5732-518D-A75C-E7FD272C5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7280" y="2135798"/>
            <a:ext cx="1136650" cy="11366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785200-C660-5F40-FE99-88F5435FD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9316"/>
          <a:stretch/>
        </p:blipFill>
        <p:spPr>
          <a:xfrm>
            <a:off x="4451284" y="2317988"/>
            <a:ext cx="1959708" cy="15811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7C74130-0DA1-9E2E-FBB5-29C3389B97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8910" t="10988" r="28169" b="52298"/>
          <a:stretch/>
        </p:blipFill>
        <p:spPr>
          <a:xfrm>
            <a:off x="4468381" y="3868365"/>
            <a:ext cx="945661" cy="80889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2C91611-FD4F-B89D-CC47-0CD854363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98" y="3002309"/>
            <a:ext cx="680840" cy="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</Words>
  <Application>Microsoft Office PowerPoint</Application>
  <PresentationFormat>Widescreen</PresentationFormat>
  <Paragraphs>191</Paragraphs>
  <Slides>34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 Light</vt:lpstr>
      <vt:lpstr>Fira Code</vt:lpstr>
      <vt:lpstr>Calibri</vt:lpstr>
      <vt:lpstr>Fira Sans</vt:lpstr>
      <vt:lpstr>Cambria Math</vt:lpstr>
      <vt:lpstr>Arial</vt:lpstr>
      <vt:lpstr>Office Theme</vt:lpstr>
      <vt:lpstr>PowerPoint Presentation</vt:lpstr>
      <vt:lpstr>PowerPoint Presentation</vt:lpstr>
      <vt:lpstr>thomvolker.github.io/OSWS_Synthetic</vt:lpstr>
      <vt:lpstr>Imagine..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will we do in this tutorial?</vt:lpstr>
      <vt:lpstr>A primer on synthetic data</vt:lpstr>
      <vt:lpstr>Preface: tidy data</vt:lpstr>
      <vt:lpstr>Synthetic data (EJ’s definition)</vt:lpstr>
      <vt:lpstr>To create synthetic data, you need a generative model</vt:lpstr>
      <vt:lpstr>Generative model</vt:lpstr>
      <vt:lpstr>Generative model</vt:lpstr>
      <vt:lpstr>PowerPoint Presentation</vt:lpstr>
      <vt:lpstr>Generative model</vt:lpstr>
      <vt:lpstr>Software</vt:lpstr>
      <vt:lpstr>Software</vt:lpstr>
      <vt:lpstr>The MICE generative model</vt:lpstr>
      <vt:lpstr>The MICE generative model</vt:lpstr>
      <vt:lpstr>The MICE generative model</vt:lpstr>
      <vt:lpstr>Let’s get started!</vt:lpstr>
      <vt:lpstr>Icons from the noun project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73</cp:revision>
  <dcterms:created xsi:type="dcterms:W3CDTF">2020-09-17T14:27:00Z</dcterms:created>
  <dcterms:modified xsi:type="dcterms:W3CDTF">2023-02-13T12:10:16Z</dcterms:modified>
</cp:coreProperties>
</file>